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8A0E49AF-62B1-4FB6-B8AE-045936DA458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841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370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371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7828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649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3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1077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962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674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122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955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50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467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907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827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11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1F458-FD0D-4ED7-8BED-13650DAA5FA6}" type="datetimeFigureOut">
              <a:rPr lang="sk-SK" smtClean="0"/>
              <a:t>27. 10. 2022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CB7080-179E-4E03-BBCB-910F0908AB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365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jomne.s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jomne@osbdpd.sk" TargetMode="External"/><Relationship Id="rId2" Type="http://schemas.openxmlformats.org/officeDocument/2006/relationships/hyperlink" Target="http://www.najomne.sk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najomne.sk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10ED4-27B9-E3FF-CE49-25E8CF27A8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Webový p</a:t>
            </a:r>
            <a:r>
              <a:rPr lang="en-US" dirty="0"/>
              <a:t>ort</a:t>
            </a:r>
            <a:r>
              <a:rPr lang="sk-SK" dirty="0" err="1"/>
              <a:t>ál</a:t>
            </a:r>
            <a:br>
              <a:rPr lang="sk-SK" dirty="0"/>
            </a:br>
            <a:r>
              <a:rPr lang="sk-SK" dirty="0"/>
              <a:t> OSBD Prievidza</a:t>
            </a:r>
            <a:br>
              <a:rPr lang="sk-SK" dirty="0"/>
            </a:br>
            <a:r>
              <a:rPr lang="sk-SK" dirty="0"/>
              <a:t> na stránke:</a:t>
            </a:r>
            <a:endParaRPr lang="sk-SK" b="1" u="sng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2B53125-9C34-A23B-F839-ADD41AC2A1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k-SK" dirty="0"/>
          </a:p>
          <a:p>
            <a:r>
              <a:rPr lang="sk-SK" sz="4400" b="1" u="sng" dirty="0">
                <a:hlinkClick r:id="rId2"/>
              </a:rPr>
              <a:t>www.najomne.sk</a:t>
            </a:r>
            <a:endParaRPr lang="sk-SK" sz="4400" b="1" u="sng" dirty="0"/>
          </a:p>
          <a:p>
            <a:endParaRPr lang="sk-SK" b="1" u="sng" dirty="0"/>
          </a:p>
          <a:p>
            <a:endParaRPr lang="sk-SK" b="1" u="sng" dirty="0"/>
          </a:p>
          <a:p>
            <a:endParaRPr lang="sk-SK" b="1" u="sng" dirty="0"/>
          </a:p>
          <a:p>
            <a:endParaRPr lang="sk-SK" b="1" u="sng" dirty="0"/>
          </a:p>
          <a:p>
            <a:endParaRPr lang="sk-SK" b="1" u="sng" dirty="0"/>
          </a:p>
          <a:p>
            <a:endParaRPr lang="sk-SK" b="1" u="sng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905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37D71E37-DC2B-A2E7-0253-85FDE2A62FF6}"/>
              </a:ext>
            </a:extLst>
          </p:cNvPr>
          <p:cNvSpPr txBox="1"/>
          <p:nvPr/>
        </p:nvSpPr>
        <p:spPr>
          <a:xfrm>
            <a:off x="536895" y="260059"/>
            <a:ext cx="1012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 </a:t>
            </a:r>
            <a:r>
              <a:rPr lang="sk-SK" b="1" dirty="0"/>
              <a:t>Upomínanie na dlh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0C050D2-D70A-ECAF-F06E-BE546E3B0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35" y="596484"/>
            <a:ext cx="8573775" cy="62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9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72C4752E-97AF-C9A7-2224-C40E649961AF}"/>
              </a:ext>
            </a:extLst>
          </p:cNvPr>
          <p:cNvSpPr txBox="1"/>
          <p:nvPr/>
        </p:nvSpPr>
        <p:spPr>
          <a:xfrm>
            <a:off x="520117" y="293615"/>
            <a:ext cx="1006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 </a:t>
            </a:r>
            <a:r>
              <a:rPr lang="sk-SK" b="1" dirty="0"/>
              <a:t>Aktuálny rok – stav osobného účtu nájomného </a:t>
            </a:r>
            <a:r>
              <a:rPr lang="sk-SK" dirty="0"/>
              <a:t>(napr. k poslednej uzávierke bol stav PREPLATOK 23,95 €)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AEC352F-CFB1-F852-E790-8C15CD3E2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83" y="614882"/>
            <a:ext cx="8567249" cy="6243118"/>
          </a:xfrm>
          <a:prstGeom prst="rect">
            <a:avLst/>
          </a:prstGeom>
        </p:spPr>
      </p:pic>
      <p:sp>
        <p:nvSpPr>
          <p:cNvPr id="5" name="Šípka: doľava 4">
            <a:extLst>
              <a:ext uri="{FF2B5EF4-FFF2-40B4-BE49-F238E27FC236}">
                <a16:creationId xmlns:a16="http://schemas.microsoft.com/office/drawing/2014/main" id="{FD005DC3-8EA7-7A4E-451C-0FDD75A451D7}"/>
              </a:ext>
            </a:extLst>
          </p:cNvPr>
          <p:cNvSpPr/>
          <p:nvPr/>
        </p:nvSpPr>
        <p:spPr>
          <a:xfrm>
            <a:off x="9538283" y="4991450"/>
            <a:ext cx="906011" cy="109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271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726AAD1E-685E-73E2-95E3-13AC45719F3B}"/>
              </a:ext>
            </a:extLst>
          </p:cNvPr>
          <p:cNvSpPr txBox="1"/>
          <p:nvPr/>
        </p:nvSpPr>
        <p:spPr>
          <a:xfrm>
            <a:off x="503339" y="276837"/>
            <a:ext cx="1025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 </a:t>
            </a:r>
            <a:r>
              <a:rPr lang="sk-SK" b="1" dirty="0"/>
              <a:t>Karta osobného účtu – minulý rok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C1753AA-0A2D-CAAD-2A87-A67743D1C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76" y="605880"/>
            <a:ext cx="8533667" cy="6252120"/>
          </a:xfrm>
          <a:prstGeom prst="rect">
            <a:avLst/>
          </a:prstGeom>
        </p:spPr>
      </p:pic>
      <p:sp>
        <p:nvSpPr>
          <p:cNvPr id="5" name="Šípka: doľava 4">
            <a:extLst>
              <a:ext uri="{FF2B5EF4-FFF2-40B4-BE49-F238E27FC236}">
                <a16:creationId xmlns:a16="http://schemas.microsoft.com/office/drawing/2014/main" id="{94AE125A-EBE5-4435-F682-335C7B1A6D78}"/>
              </a:ext>
            </a:extLst>
          </p:cNvPr>
          <p:cNvSpPr/>
          <p:nvPr/>
        </p:nvSpPr>
        <p:spPr>
          <a:xfrm>
            <a:off x="9529894" y="5444456"/>
            <a:ext cx="671119" cy="2013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1627967-12B8-BC25-8A63-07988CBD7F90}"/>
              </a:ext>
            </a:extLst>
          </p:cNvPr>
          <p:cNvSpPr txBox="1"/>
          <p:nvPr/>
        </p:nvSpPr>
        <p:spPr>
          <a:xfrm>
            <a:off x="10259736" y="5343787"/>
            <a:ext cx="2005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accent1"/>
                </a:solidFill>
              </a:rPr>
              <a:t>Stav je k 31.12.</a:t>
            </a:r>
          </a:p>
          <a:p>
            <a:r>
              <a:rPr lang="sk-SK" dirty="0">
                <a:solidFill>
                  <a:schemeClr val="accent1"/>
                </a:solidFill>
              </a:rPr>
              <a:t>Bude slúžiť ako </a:t>
            </a:r>
          </a:p>
          <a:p>
            <a:r>
              <a:rPr lang="sk-SK" dirty="0">
                <a:solidFill>
                  <a:schemeClr val="accent1"/>
                </a:solidFill>
              </a:rPr>
              <a:t>počiatočný stav</a:t>
            </a:r>
          </a:p>
          <a:p>
            <a:r>
              <a:rPr lang="sk-SK" dirty="0">
                <a:solidFill>
                  <a:schemeClr val="accent1"/>
                </a:solidFill>
              </a:rPr>
              <a:t>budúceho roka</a:t>
            </a:r>
          </a:p>
        </p:txBody>
      </p:sp>
    </p:spTree>
    <p:extLst>
      <p:ext uri="{BB962C8B-B14F-4D97-AF65-F5344CB8AC3E}">
        <p14:creationId xmlns:p14="http://schemas.microsoft.com/office/powerpoint/2010/main" val="3854513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CA8A1BDB-7D9C-EDCE-73F0-C1CAFC6892C1}"/>
              </a:ext>
            </a:extLst>
          </p:cNvPr>
          <p:cNvSpPr txBox="1"/>
          <p:nvPr/>
        </p:nvSpPr>
        <p:spPr>
          <a:xfrm>
            <a:off x="251670" y="201336"/>
            <a:ext cx="1154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 </a:t>
            </a:r>
            <a:r>
              <a:rPr lang="sk-SK" b="1" dirty="0"/>
              <a:t>Finančné nároky správcu voči mne </a:t>
            </a:r>
            <a:r>
              <a:rPr lang="sk-SK" dirty="0"/>
              <a:t>(zmluvná pokuta, súdne trovy, exekúcie ...)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4B072BF-DDD6-C1A2-B521-D1EF5EFBF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2" y="506050"/>
            <a:ext cx="8701963" cy="63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47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AD28F338-F312-4005-E13F-8C4D883A65FA}"/>
              </a:ext>
            </a:extLst>
          </p:cNvPr>
          <p:cNvSpPr txBox="1"/>
          <p:nvPr/>
        </p:nvSpPr>
        <p:spPr>
          <a:xfrm>
            <a:off x="553673" y="352338"/>
            <a:ext cx="371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 </a:t>
            </a:r>
            <a:r>
              <a:rPr lang="sk-SK" b="1" dirty="0"/>
              <a:t>SUMÁR – ročné vyúčtovanie služieb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2B450BF-AE9E-44EB-E106-1B687B295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844" y="685396"/>
            <a:ext cx="8442831" cy="6172603"/>
          </a:xfrm>
          <a:prstGeom prst="rect">
            <a:avLst/>
          </a:prstGeom>
        </p:spPr>
      </p:pic>
      <p:sp>
        <p:nvSpPr>
          <p:cNvPr id="8" name="Šípka: nahor 7">
            <a:extLst>
              <a:ext uri="{FF2B5EF4-FFF2-40B4-BE49-F238E27FC236}">
                <a16:creationId xmlns:a16="http://schemas.microsoft.com/office/drawing/2014/main" id="{EE79ACBA-801C-1E88-7B8E-8A23E719814E}"/>
              </a:ext>
            </a:extLst>
          </p:cNvPr>
          <p:cNvSpPr/>
          <p:nvPr/>
        </p:nvSpPr>
        <p:spPr>
          <a:xfrm>
            <a:off x="9169167" y="5226341"/>
            <a:ext cx="83890" cy="3103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F782BFB-B9AF-D6AF-A710-09EE03650497}"/>
              </a:ext>
            </a:extLst>
          </p:cNvPr>
          <p:cNvSpPr txBox="1"/>
          <p:nvPr/>
        </p:nvSpPr>
        <p:spPr>
          <a:xfrm>
            <a:off x="9135611" y="5712903"/>
            <a:ext cx="174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chemeClr val="accent1"/>
                </a:solidFill>
              </a:rPr>
              <a:t>+ Preplatok</a:t>
            </a:r>
          </a:p>
          <a:p>
            <a:r>
              <a:rPr lang="sk-SK" sz="1400" dirty="0">
                <a:solidFill>
                  <a:schemeClr val="accent1"/>
                </a:solidFill>
              </a:rPr>
              <a:t>- Nedoplatok</a:t>
            </a:r>
          </a:p>
        </p:txBody>
      </p:sp>
      <p:sp>
        <p:nvSpPr>
          <p:cNvPr id="10" name="Šípka: nahor 9">
            <a:extLst>
              <a:ext uri="{FF2B5EF4-FFF2-40B4-BE49-F238E27FC236}">
                <a16:creationId xmlns:a16="http://schemas.microsoft.com/office/drawing/2014/main" id="{CD062FD6-1A76-1820-2EED-FAF58BBB1E65}"/>
              </a:ext>
            </a:extLst>
          </p:cNvPr>
          <p:cNvSpPr/>
          <p:nvPr/>
        </p:nvSpPr>
        <p:spPr>
          <a:xfrm>
            <a:off x="4639112" y="4328719"/>
            <a:ext cx="83890" cy="14848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5627F649-1960-C939-5921-9413FADE612F}"/>
              </a:ext>
            </a:extLst>
          </p:cNvPr>
          <p:cNvSpPr txBox="1"/>
          <p:nvPr/>
        </p:nvSpPr>
        <p:spPr>
          <a:xfrm>
            <a:off x="4504888" y="6006376"/>
            <a:ext cx="2122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1"/>
                </a:solidFill>
              </a:rPr>
              <a:t>Rok, ktorý chcete zobraziť</a:t>
            </a:r>
          </a:p>
        </p:txBody>
      </p:sp>
    </p:spTree>
    <p:extLst>
      <p:ext uri="{BB962C8B-B14F-4D97-AF65-F5344CB8AC3E}">
        <p14:creationId xmlns:p14="http://schemas.microsoft.com/office/powerpoint/2010/main" val="244227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86AB0800-1FCF-5D04-8E79-B806F3AF11C0}"/>
              </a:ext>
            </a:extLst>
          </p:cNvPr>
          <p:cNvSpPr txBox="1"/>
          <p:nvPr/>
        </p:nvSpPr>
        <p:spPr>
          <a:xfrm>
            <a:off x="419450" y="302004"/>
            <a:ext cx="9765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 </a:t>
            </a:r>
            <a:r>
              <a:rPr lang="sk-SK" b="1" dirty="0"/>
              <a:t>Tvorba a čerpanie Fondu prevádzky, údržby a opráv </a:t>
            </a:r>
            <a:r>
              <a:rPr lang="sk-SK" dirty="0"/>
              <a:t>(prehľad jednotlivých položiek, aj za minulé roky)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FC151D0-CD02-7CD3-8696-F6DCB9A43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00" y="637494"/>
            <a:ext cx="8474509" cy="62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5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3BB92105-FBF2-4055-91A7-CBC0EE7574AC}"/>
              </a:ext>
            </a:extLst>
          </p:cNvPr>
          <p:cNvSpPr txBox="1"/>
          <p:nvPr/>
        </p:nvSpPr>
        <p:spPr>
          <a:xfrm>
            <a:off x="318782" y="293615"/>
            <a:ext cx="4160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 </a:t>
            </a:r>
            <a:r>
              <a:rPr lang="sk-SK" b="1" dirty="0"/>
              <a:t>Ročné vyúčtovanie služieb - elektronicky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35107A3-D8F5-BCCF-7608-C2E21ACBB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97" y="659586"/>
            <a:ext cx="8455446" cy="6198414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A87FD213-017C-5BC6-3FE2-0AAF4BD086BB}"/>
              </a:ext>
            </a:extLst>
          </p:cNvPr>
          <p:cNvSpPr txBox="1"/>
          <p:nvPr/>
        </p:nvSpPr>
        <p:spPr>
          <a:xfrm>
            <a:off x="8472881" y="3221372"/>
            <a:ext cx="31710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chemeClr val="accent1"/>
                </a:solidFill>
              </a:rPr>
              <a:t>Toto je obrazovka, keď si chcete pozrieť VS po prvý krát.</a:t>
            </a:r>
          </a:p>
          <a:p>
            <a:r>
              <a:rPr lang="sk-SK" sz="1400" dirty="0">
                <a:solidFill>
                  <a:schemeClr val="accent1"/>
                </a:solidFill>
              </a:rPr>
              <a:t>Zadaním troch overovacích prvkov vieme, kedy ste si VS prevzal. </a:t>
            </a:r>
          </a:p>
          <a:p>
            <a:r>
              <a:rPr lang="sk-SK" sz="1400" dirty="0">
                <a:solidFill>
                  <a:schemeClr val="accent1"/>
                </a:solidFill>
              </a:rPr>
              <a:t>Daný dátum OSBD slúži ako doklad o prevzatí.</a:t>
            </a:r>
          </a:p>
          <a:p>
            <a:endParaRPr lang="sk-SK" sz="1400" dirty="0">
              <a:solidFill>
                <a:schemeClr val="accent1"/>
              </a:solidFill>
            </a:endParaRPr>
          </a:p>
          <a:p>
            <a:r>
              <a:rPr lang="sk-SK" sz="1400" dirty="0">
                <a:solidFill>
                  <a:schemeClr val="accent1"/>
                </a:solidFill>
              </a:rPr>
              <a:t>Keď už zadáte tri overovacie prvky, obrazovka sa zmení a bude tam zoznam elektronických dokumentov, napr. vyúčtovanie služieb, rozúčtovanie nákladov ÚK a vody firmami ISTA, alebo TECHEM, a všetky povinné prílohy od správcu bytov.</a:t>
            </a:r>
          </a:p>
        </p:txBody>
      </p:sp>
    </p:spTree>
    <p:extLst>
      <p:ext uri="{BB962C8B-B14F-4D97-AF65-F5344CB8AC3E}">
        <p14:creationId xmlns:p14="http://schemas.microsoft.com/office/powerpoint/2010/main" val="5284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8201F0E2-B70F-EC3C-76BD-01A9D1826164}"/>
              </a:ext>
            </a:extLst>
          </p:cNvPr>
          <p:cNvSpPr txBox="1"/>
          <p:nvPr/>
        </p:nvSpPr>
        <p:spPr>
          <a:xfrm>
            <a:off x="696286" y="234892"/>
            <a:ext cx="1111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 </a:t>
            </a:r>
            <a:r>
              <a:rPr lang="sk-SK" b="1" dirty="0"/>
              <a:t>INFORMÁCIE O DOME – </a:t>
            </a:r>
            <a:r>
              <a:rPr lang="sk-SK" dirty="0"/>
              <a:t>všetko čo sa týka domu</a:t>
            </a:r>
            <a:endParaRPr lang="sk-SK" b="1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E4741C6-6CBA-9A8B-BE28-93E3D3B25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0" y="577570"/>
            <a:ext cx="8561109" cy="628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6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F21428C4-2142-FECD-42C6-EF3051A093F1}"/>
              </a:ext>
            </a:extLst>
          </p:cNvPr>
          <p:cNvSpPr txBox="1"/>
          <p:nvPr/>
        </p:nvSpPr>
        <p:spPr>
          <a:xfrm>
            <a:off x="746620" y="276837"/>
            <a:ext cx="1045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 </a:t>
            </a:r>
            <a:r>
              <a:rPr lang="sk-SK" b="1" dirty="0"/>
              <a:t>Karta stavov domu </a:t>
            </a:r>
            <a:r>
              <a:rPr lang="sk-SK" dirty="0"/>
              <a:t>(celkový mesačný (ročný) prehľad finančnej disciplíny vlastníkov bytov)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6B5E63D-BA1F-89A8-D54F-E79393FF4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97" y="598088"/>
            <a:ext cx="8539336" cy="6259911"/>
          </a:xfrm>
          <a:prstGeom prst="rect">
            <a:avLst/>
          </a:prstGeom>
        </p:spPr>
      </p:pic>
      <p:sp>
        <p:nvSpPr>
          <p:cNvPr id="5" name="Šípka: doľava 4">
            <a:extLst>
              <a:ext uri="{FF2B5EF4-FFF2-40B4-BE49-F238E27FC236}">
                <a16:creationId xmlns:a16="http://schemas.microsoft.com/office/drawing/2014/main" id="{591C9110-5D40-4FDB-900C-8EC78FA81A7B}"/>
              </a:ext>
            </a:extLst>
          </p:cNvPr>
          <p:cNvSpPr/>
          <p:nvPr/>
        </p:nvSpPr>
        <p:spPr>
          <a:xfrm>
            <a:off x="9546672" y="4941116"/>
            <a:ext cx="302003" cy="922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19536518-584F-F4E6-9EF0-CAAF94839842}"/>
              </a:ext>
            </a:extLst>
          </p:cNvPr>
          <p:cNvSpPr txBox="1"/>
          <p:nvPr/>
        </p:nvSpPr>
        <p:spPr>
          <a:xfrm>
            <a:off x="9957733" y="4882393"/>
            <a:ext cx="22910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solidFill>
                  <a:schemeClr val="accent1"/>
                </a:solidFill>
              </a:rPr>
              <a:t>Stav k 09/2022</a:t>
            </a:r>
            <a:endParaRPr lang="sk-SK" sz="1400" b="1" dirty="0">
              <a:solidFill>
                <a:schemeClr val="accent1"/>
              </a:solidFill>
            </a:endParaRPr>
          </a:p>
          <a:p>
            <a:r>
              <a:rPr lang="sk-SK" sz="1400" b="1" dirty="0">
                <a:solidFill>
                  <a:schemeClr val="accent1"/>
                </a:solidFill>
              </a:rPr>
              <a:t>Preplatok</a:t>
            </a:r>
            <a:r>
              <a:rPr lang="sk-SK" sz="1400" dirty="0">
                <a:solidFill>
                  <a:schemeClr val="accent1"/>
                </a:solidFill>
              </a:rPr>
              <a:t> (prišlo viac</a:t>
            </a:r>
          </a:p>
          <a:p>
            <a:r>
              <a:rPr lang="sk-SK" sz="1400" dirty="0">
                <a:solidFill>
                  <a:schemeClr val="accent1"/>
                </a:solidFill>
              </a:rPr>
              <a:t>platieb, ako bolo nutné)</a:t>
            </a:r>
          </a:p>
        </p:txBody>
      </p:sp>
    </p:spTree>
    <p:extLst>
      <p:ext uri="{BB962C8B-B14F-4D97-AF65-F5344CB8AC3E}">
        <p14:creationId xmlns:p14="http://schemas.microsoft.com/office/powerpoint/2010/main" val="553190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8CD0E141-958F-319B-7D8E-2307A6AC71AE}"/>
              </a:ext>
            </a:extLst>
          </p:cNvPr>
          <p:cNvSpPr txBox="1"/>
          <p:nvPr/>
        </p:nvSpPr>
        <p:spPr>
          <a:xfrm>
            <a:off x="528506" y="293615"/>
            <a:ext cx="940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 </a:t>
            </a:r>
            <a:r>
              <a:rPr lang="sk-SK" b="1" dirty="0"/>
              <a:t>Ročné vyúčtovanie – sumár za celý dom </a:t>
            </a:r>
            <a:r>
              <a:rPr lang="sk-SK" dirty="0"/>
              <a:t>(prehľad za jednotlivé položky nákladov)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998CBC0-E7E3-A76D-E1AF-D38C675CB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14" y="636488"/>
            <a:ext cx="8557138" cy="62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5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C0D28E4F-818A-C4AD-9B4A-A3113DFA905C}"/>
              </a:ext>
            </a:extLst>
          </p:cNvPr>
          <p:cNvSpPr txBox="1"/>
          <p:nvPr/>
        </p:nvSpPr>
        <p:spPr>
          <a:xfrm>
            <a:off x="738231" y="645952"/>
            <a:ext cx="1146660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Prístup na portál </a:t>
            </a:r>
            <a:r>
              <a:rPr lang="sk-SK" dirty="0">
                <a:hlinkClick r:id="rId2"/>
              </a:rPr>
              <a:t>www.najomne.sk</a:t>
            </a:r>
            <a:r>
              <a:rPr lang="sk-SK" dirty="0"/>
              <a:t> majú všetci vlastníci a nájomcovia bytov v správe OSBD Prievidza. </a:t>
            </a:r>
          </a:p>
          <a:p>
            <a:r>
              <a:rPr lang="sk-SK" dirty="0"/>
              <a:t>Prístup je možný až po prvotnej registrácii. Registrácia a používanie portálu je bezplatné.</a:t>
            </a:r>
          </a:p>
          <a:p>
            <a:endParaRPr lang="sk-SK" dirty="0"/>
          </a:p>
          <a:p>
            <a:r>
              <a:rPr lang="sk-SK" b="1" dirty="0"/>
              <a:t>OSBD Prievidza zabezpečilo všetkým vlastníkom a nájomcom bytov plný prístup ku všetkým sekciám</a:t>
            </a:r>
          </a:p>
          <a:p>
            <a:r>
              <a:rPr lang="sk-SK" b="1" dirty="0"/>
              <a:t>portálu.</a:t>
            </a:r>
          </a:p>
          <a:p>
            <a:endParaRPr lang="sk-SK" b="1" dirty="0"/>
          </a:p>
          <a:p>
            <a:r>
              <a:rPr lang="sk-SK" dirty="0"/>
              <a:t>Portál slúži na informovanie vlastníka o jeho byte (stav platieb za služby spojené s bývaním, </a:t>
            </a:r>
          </a:p>
          <a:p>
            <a:r>
              <a:rPr lang="sk-SK" dirty="0"/>
              <a:t>výška aktuálnych záloh, stav Fondu prevádzky, údržby a opráv, ročné vyúčtovanie, </a:t>
            </a:r>
          </a:p>
          <a:p>
            <a:r>
              <a:rPr lang="sk-SK" dirty="0"/>
              <a:t>odpočty meračov a iné).</a:t>
            </a:r>
          </a:p>
          <a:p>
            <a:endParaRPr lang="sk-SK" dirty="0"/>
          </a:p>
          <a:p>
            <a:r>
              <a:rPr lang="sk-SK" b="1" dirty="0">
                <a:solidFill>
                  <a:srgbClr val="FF0000"/>
                </a:solidFill>
              </a:rPr>
              <a:t>Zaplatené platby nevidíte on-line, tak ako v banke, ale až po mesačnej uzávierke! </a:t>
            </a:r>
          </a:p>
          <a:p>
            <a:r>
              <a:rPr lang="sk-SK" dirty="0"/>
              <a:t>Informácie na portál zasielame vždy po mesačnej uzávierke nájomného a účtovníctva na OSBD. </a:t>
            </a:r>
          </a:p>
          <a:p>
            <a:r>
              <a:rPr lang="sk-SK" dirty="0"/>
              <a:t>Systém nie je synchronizovaný so stavom na OSBD Prievidza počas mesiaca, </a:t>
            </a:r>
            <a:r>
              <a:rPr lang="sk-SK" dirty="0" err="1"/>
              <a:t>t.z</a:t>
            </a:r>
            <a:r>
              <a:rPr lang="sk-SK" dirty="0"/>
              <a:t>. </a:t>
            </a:r>
            <a:r>
              <a:rPr lang="sk-SK" b="1" dirty="0"/>
              <a:t>STAV NA PORTÁLI </a:t>
            </a:r>
          </a:p>
          <a:p>
            <a:r>
              <a:rPr lang="sk-SK" b="1" dirty="0"/>
              <a:t>JE VŽDY K MINULÉMU MESIACU, k poslednej uzávierke stavu na OSBD Prievidza.</a:t>
            </a:r>
            <a:endParaRPr lang="sk-SK" dirty="0"/>
          </a:p>
          <a:p>
            <a:r>
              <a:rPr lang="sk-SK" dirty="0"/>
              <a:t>Platby zaplatené počas aktuálneho mesiaca, budú zúčtované v uzávierke koncom mesiaca. </a:t>
            </a:r>
          </a:p>
          <a:p>
            <a:endParaRPr lang="sk-SK" dirty="0"/>
          </a:p>
          <a:p>
            <a:r>
              <a:rPr lang="sk-SK" b="1" dirty="0"/>
              <a:t>Informácie o zaplatených platbách a finančnom stave Vášho bytu v priebehu aktuálneho mesiaca </a:t>
            </a:r>
          </a:p>
          <a:p>
            <a:r>
              <a:rPr lang="sk-SK" b="1" dirty="0"/>
              <a:t>dostanete na OSBD, kancelária oddelenia nájomného č.18 a č.19, tel. 046/51 554 18, 046/51 554 19, </a:t>
            </a:r>
          </a:p>
          <a:p>
            <a:r>
              <a:rPr lang="sk-SK" b="1" dirty="0"/>
              <a:t>e-mail </a:t>
            </a:r>
            <a:r>
              <a:rPr lang="sk-SK" b="1" dirty="0">
                <a:hlinkClick r:id="rId3"/>
              </a:rPr>
              <a:t>najomne@osbdpd.sk</a:t>
            </a:r>
            <a:endParaRPr lang="sk-SK" b="1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7438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7BBF45B3-1B31-869C-2782-FD6A8F146234}"/>
              </a:ext>
            </a:extLst>
          </p:cNvPr>
          <p:cNvSpPr txBox="1"/>
          <p:nvPr/>
        </p:nvSpPr>
        <p:spPr>
          <a:xfrm>
            <a:off x="612396" y="545284"/>
            <a:ext cx="11057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u="sng" dirty="0">
                <a:solidFill>
                  <a:srgbClr val="FF0000"/>
                </a:solidFill>
              </a:rPr>
              <a:t>1. Prihlásenie na portál:</a:t>
            </a:r>
          </a:p>
          <a:p>
            <a:r>
              <a:rPr lang="sk-SK" dirty="0"/>
              <a:t>Cez webový prehliadač zadajte adresu portálu </a:t>
            </a:r>
            <a:r>
              <a:rPr lang="sk-SK" dirty="0">
                <a:hlinkClick r:id="rId2"/>
              </a:rPr>
              <a:t>www.najomne.sk</a:t>
            </a:r>
            <a:r>
              <a:rPr lang="sk-SK" dirty="0"/>
              <a:t> a kliknite na </a:t>
            </a:r>
            <a:r>
              <a:rPr lang="sk-SK" b="1" dirty="0" err="1"/>
              <a:t>Info</a:t>
            </a:r>
            <a:r>
              <a:rPr lang="sk-SK" b="1" dirty="0"/>
              <a:t> o byte, </a:t>
            </a:r>
            <a:r>
              <a:rPr lang="sk-SK" dirty="0"/>
              <a:t>potom </a:t>
            </a:r>
          </a:p>
          <a:p>
            <a:r>
              <a:rPr lang="sk-SK" dirty="0"/>
              <a:t>vložte Vaše prihlasovacie údaje a kliknite na </a:t>
            </a:r>
            <a:r>
              <a:rPr lang="sk-SK" b="1" dirty="0"/>
              <a:t>OK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491A662-3248-60C8-0E6E-07FD8A196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04" y="1468038"/>
            <a:ext cx="7201858" cy="538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3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>
            <a:extLst>
              <a:ext uri="{FF2B5EF4-FFF2-40B4-BE49-F238E27FC236}">
                <a16:creationId xmlns:a16="http://schemas.microsoft.com/office/drawing/2014/main" id="{BBA8C466-E112-2098-DA62-86D8E37FA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35" y="0"/>
            <a:ext cx="9168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6B85855D-26E7-BAFA-6262-36BABBCA8A2D}"/>
              </a:ext>
            </a:extLst>
          </p:cNvPr>
          <p:cNvSpPr txBox="1"/>
          <p:nvPr/>
        </p:nvSpPr>
        <p:spPr>
          <a:xfrm>
            <a:off x="486562" y="503339"/>
            <a:ext cx="1151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 úspešnom prihlásení si volíte to čo chcete prezerať cez bočné menu (vľavo), alebo ikony (pravá časť obrazovky).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7D02292-0C72-4936-3DC0-A47FD362B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43" y="1124869"/>
            <a:ext cx="7542279" cy="573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7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8A9AD8DF-069D-A8FB-0FAE-7E7F2D98623C}"/>
              </a:ext>
            </a:extLst>
          </p:cNvPr>
          <p:cNvSpPr txBox="1"/>
          <p:nvPr/>
        </p:nvSpPr>
        <p:spPr>
          <a:xfrm>
            <a:off x="553673" y="411061"/>
            <a:ext cx="396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2. Ukážky obsahu jednotlivých výberov:</a:t>
            </a:r>
          </a:p>
          <a:p>
            <a:r>
              <a:rPr lang="sk-SK" dirty="0"/>
              <a:t>- </a:t>
            </a:r>
            <a:r>
              <a:rPr lang="sk-SK" b="1" u="sng" dirty="0"/>
              <a:t>Oznamy od správcu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AD467CD1-681F-5C29-8689-FA8B7807F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25" y="1097894"/>
            <a:ext cx="7863199" cy="57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71EE1CEA-5576-01C6-5758-49C6B83C3DA8}"/>
              </a:ext>
            </a:extLst>
          </p:cNvPr>
          <p:cNvSpPr txBox="1"/>
          <p:nvPr/>
        </p:nvSpPr>
        <p:spPr>
          <a:xfrm>
            <a:off x="604007" y="352338"/>
            <a:ext cx="328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- </a:t>
            </a:r>
            <a:r>
              <a:rPr lang="sk-SK" b="1" u="sng" dirty="0"/>
              <a:t>Oznamy od zástupcu vlastníkov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68A5F59-C791-4FCE-D3B8-ABD2B099A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34" y="715606"/>
            <a:ext cx="8419086" cy="61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49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C597D252-A64A-3C2E-7F1D-49FCDF4F99CF}"/>
              </a:ext>
            </a:extLst>
          </p:cNvPr>
          <p:cNvSpPr txBox="1"/>
          <p:nvPr/>
        </p:nvSpPr>
        <p:spPr>
          <a:xfrm>
            <a:off x="536895" y="385894"/>
            <a:ext cx="11123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 </a:t>
            </a:r>
            <a:r>
              <a:rPr lang="sk-SK" b="1" u="sng" dirty="0"/>
              <a:t>Aktuálny zálohový predpis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4B59980-E283-1D3A-58D4-C468BFA5A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06" y="773738"/>
            <a:ext cx="8310534" cy="60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21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C74762E6-48A7-8B5A-F83E-0016F53B7240}"/>
              </a:ext>
            </a:extLst>
          </p:cNvPr>
          <p:cNvSpPr txBox="1"/>
          <p:nvPr/>
        </p:nvSpPr>
        <p:spPr>
          <a:xfrm flipH="1">
            <a:off x="599392" y="285226"/>
            <a:ext cx="10759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- </a:t>
            </a:r>
            <a:r>
              <a:rPr lang="sk-SK" b="1" u="sng" dirty="0"/>
              <a:t>Prehľad zaplatených platieb a </a:t>
            </a:r>
            <a:r>
              <a:rPr lang="sk-SK" b="1" u="sng" dirty="0" err="1"/>
              <a:t>vratiek</a:t>
            </a:r>
            <a:r>
              <a:rPr lang="sk-SK" u="sng" dirty="0"/>
              <a:t> – hore v rohu je dátum, ku ktorému sú informácie aktuálne!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415417B8-9576-9137-D430-572C7941E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70" y="892052"/>
            <a:ext cx="8173869" cy="596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0617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</TotalTime>
  <Words>546</Words>
  <Application>Microsoft Office PowerPoint</Application>
  <PresentationFormat>Širokouhlá</PresentationFormat>
  <Paragraphs>61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Dym</vt:lpstr>
      <vt:lpstr>Webový portál  OSBD Prievidza  na stránke: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Webový portál  OSBD Prievidza  na stránke:</dc:title>
  <dc:creator>Stano Novak</dc:creator>
  <cp:lastModifiedBy>Stano Novak</cp:lastModifiedBy>
  <cp:revision>4</cp:revision>
  <dcterms:created xsi:type="dcterms:W3CDTF">2022-10-27T08:35:39Z</dcterms:created>
  <dcterms:modified xsi:type="dcterms:W3CDTF">2022-10-27T10:06:38Z</dcterms:modified>
</cp:coreProperties>
</file>